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3" r:id="rId38"/>
    <p:sldId id="292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5" autoAdjust="0"/>
    <p:restoredTop sz="94660"/>
  </p:normalViewPr>
  <p:slideViewPr>
    <p:cSldViewPr snapToGrid="0">
      <p:cViewPr varScale="1">
        <p:scale>
          <a:sx n="71" d="100"/>
          <a:sy n="71" d="100"/>
        </p:scale>
        <p:origin x="4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jpg>
</file>

<file path=ppt/media/image27.png>
</file>

<file path=ppt/media/image28.png>
</file>

<file path=ppt/media/image29.jpg>
</file>

<file path=ppt/media/image3.png>
</file>

<file path=ppt/media/image30.png>
</file>

<file path=ppt/media/image31.jpg>
</file>

<file path=ppt/media/image4.png>
</file>

<file path=ppt/media/image5.png>
</file>

<file path=ppt/media/image6.jp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ed.izotov@gmail.com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A%D1%80%D0%B8%D0%BF%D1%82%D0%BE%D0%B3%D1%80%D0%B0%D1%84%D0%B8%D1%8F" TargetMode="External"/><Relationship Id="rId2" Type="http://schemas.openxmlformats.org/officeDocument/2006/relationships/hyperlink" Target="https://ru.wikipedia.org/wiki/%D0%A1%D1%82%D0%B5%D0%B3%D0%B0%D0%BD%D0%BE%D0%B3%D1%80%D0%B0%D1%84%D0%B8%D1%8F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Security Testing</a:t>
            </a:r>
            <a:br>
              <a:rPr lang="en-US" dirty="0" smtClean="0"/>
            </a:br>
            <a:r>
              <a:rPr lang="en-US" dirty="0" smtClean="0"/>
              <a:t>penetration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ClrTx/>
            </a:pPr>
            <a:r>
              <a:rPr lang="ru-RU" altLang="ru-RU" cap="none" dirty="0" err="1">
                <a:solidFill>
                  <a:srgbClr val="EEEEEE"/>
                </a:solidFill>
                <a:ea typeface="Microsoft YaHei" panose="020B0503020204020204" pitchFamily="34" charset="-122"/>
              </a:rPr>
              <a:t>Ed</a:t>
            </a:r>
            <a:r>
              <a:rPr lang="ru-RU" altLang="ru-RU" cap="none" dirty="0">
                <a:solidFill>
                  <a:srgbClr val="EEEEEE"/>
                </a:solidFill>
                <a:ea typeface="Microsoft YaHei" panose="020B0503020204020204" pitchFamily="34" charset="-122"/>
              </a:rPr>
              <a:t> </a:t>
            </a:r>
            <a:r>
              <a:rPr lang="ru-RU" altLang="ru-RU" cap="none" dirty="0" err="1">
                <a:solidFill>
                  <a:srgbClr val="EEEEEE"/>
                </a:solidFill>
                <a:ea typeface="Microsoft YaHei" panose="020B0503020204020204" pitchFamily="34" charset="-122"/>
              </a:rPr>
              <a:t>Izotov</a:t>
            </a:r>
            <a:endParaRPr lang="ru-RU" altLang="ru-RU" cap="none" dirty="0">
              <a:solidFill>
                <a:srgbClr val="EEEEEE"/>
              </a:solidFill>
              <a:ea typeface="Microsoft YaHei" panose="020B0503020204020204" pitchFamily="34" charset="-122"/>
            </a:endParaRPr>
          </a:p>
          <a:p>
            <a:pPr>
              <a:buClrTx/>
            </a:pPr>
            <a:r>
              <a:rPr lang="ru-RU" altLang="ru-RU" cap="none" dirty="0">
                <a:solidFill>
                  <a:srgbClr val="CCCCFF"/>
                </a:solidFill>
                <a:ea typeface="Microsoft YaHei" panose="020B0503020204020204" pitchFamily="34" charset="-122"/>
                <a:hlinkClick r:id="rId2"/>
              </a:rPr>
              <a:t>ed.izotov@gmail.com</a:t>
            </a:r>
          </a:p>
          <a:p>
            <a:pPr>
              <a:buClrTx/>
            </a:pPr>
            <a:r>
              <a:rPr lang="ru-RU" altLang="ru-RU" cap="none" dirty="0" err="1">
                <a:solidFill>
                  <a:srgbClr val="EEEEEE"/>
                </a:solidFill>
                <a:ea typeface="Microsoft YaHei" panose="020B0503020204020204" pitchFamily="34" charset="-122"/>
              </a:rPr>
              <a:t>skype</a:t>
            </a:r>
            <a:r>
              <a:rPr lang="ru-RU" altLang="ru-RU" cap="none" dirty="0">
                <a:solidFill>
                  <a:srgbClr val="EEEEEE"/>
                </a:solidFill>
                <a:ea typeface="Microsoft YaHei" panose="020B0503020204020204" pitchFamily="34" charset="-122"/>
              </a:rPr>
              <a:t>: </a:t>
            </a:r>
            <a:r>
              <a:rPr lang="ru-RU" altLang="ru-RU" cap="none" dirty="0" err="1">
                <a:solidFill>
                  <a:srgbClr val="EEEEEE"/>
                </a:solidFill>
                <a:ea typeface="Microsoft YaHei" panose="020B0503020204020204" pitchFamily="34" charset="-122"/>
              </a:rPr>
              <a:t>corneliusseo</a:t>
            </a:r>
            <a:endParaRPr lang="ru-RU" altLang="ru-RU" cap="none" dirty="0">
              <a:solidFill>
                <a:srgbClr val="EEEEEE"/>
              </a:solidFill>
              <a:ea typeface="Microsoft YaHei" panose="020B0503020204020204" pitchFamily="34" charset="-122"/>
            </a:endParaRPr>
          </a:p>
          <a:p>
            <a:endParaRPr lang="ru-RU" dirty="0"/>
          </a:p>
        </p:txBody>
      </p:sp>
      <p:pic>
        <p:nvPicPr>
          <p:cNvPr id="4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715" y="5370605"/>
            <a:ext cx="2246312" cy="138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1196" y="5535240"/>
            <a:ext cx="2806700" cy="120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197" y="259975"/>
            <a:ext cx="4990747" cy="624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122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73741" y="1075764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363-1. Препятствование работе электронно-вычислительных машин (компьютеров), автоматизированных систем, компьютерных сетей или сетей электросвязи путем массового распространение сообщений электросвязи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пятисот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пяти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688376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681317" y="1488140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Метод оценки безопасности компьютерных систем или сетей средствами моделирования атаки злоумышленника. Процесс включает в себя активный анализ системы на наличие потенциальных уязвимостей.</a:t>
            </a:r>
          </a:p>
          <a:p>
            <a:pPr algn="l"/>
            <a:r>
              <a:rPr lang="ru-RU" altLang="ru-RU" sz="2800" dirty="0" smtClean="0"/>
              <a:t>Анализ ведется с позиции потенциального атакующего и может включать в себя активное использование уязвимостей системы.</a:t>
            </a:r>
          </a:p>
          <a:p>
            <a:pPr algn="l"/>
            <a:r>
              <a:rPr lang="ru-RU" altLang="ru-RU" sz="2800" dirty="0" smtClean="0"/>
              <a:t>Цель проведения: оценить возможность проведения и спрогнозировать экономические потери в результате успешного осуществления атаки.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749510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26140" y="3845859"/>
            <a:ext cx="11116235" cy="1479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Методология проникновения в сети, операционные системы, базы данных и приложения.</a:t>
            </a:r>
          </a:p>
          <a:p>
            <a:pPr algn="l"/>
            <a:r>
              <a:rPr lang="ru-RU" altLang="ru-RU" sz="2800" dirty="0" smtClean="0"/>
              <a:t>Проект закрыт, но включает в себя базовые понятия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948" y="1214155"/>
            <a:ext cx="3196552" cy="211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962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06070" y="3845859"/>
            <a:ext cx="10004611" cy="2196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NIST</a:t>
            </a:r>
            <a:r>
              <a:rPr lang="en-US" altLang="ru-RU" sz="2800" dirty="0" smtClean="0"/>
              <a:t> SP 800-115</a:t>
            </a:r>
          </a:p>
          <a:p>
            <a:pPr algn="l"/>
            <a:r>
              <a:rPr lang="ru-RU" altLang="ru-RU" sz="2800" dirty="0" smtClean="0"/>
              <a:t>В документе рассматривается методология тестирования на проникновение: организация процесса, оценивание, анализ результатов. Также в документе приводятся ссылки на рекомендуемое ПО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631" y="951297"/>
            <a:ext cx="3806149" cy="249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62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06070" y="3845859"/>
            <a:ext cx="10004611" cy="2501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OSSTMM</a:t>
            </a:r>
            <a:r>
              <a:rPr lang="en-US" altLang="ru-RU" sz="2800" dirty="0" smtClean="0"/>
              <a:t> 3 (4 </a:t>
            </a:r>
            <a:r>
              <a:rPr lang="ru-RU" altLang="ru-RU" sz="2800" dirty="0" smtClean="0"/>
              <a:t>не доступен в публичном доступе)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В документе рассматривается методология тестирования сети без привязки к инструментам. Описываются области для тестирования: информационная безопасность, безопасность веб-технологий, безопасность каналов связи, беспроводная и физическая. 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93" y="750234"/>
            <a:ext cx="3095625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813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06070" y="4159624"/>
            <a:ext cx="10004611" cy="1757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PTES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Стандарт разработан сообществом экспертов в области ИБ. Содержит практическую и теоретическую части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101" y="728924"/>
            <a:ext cx="3918911" cy="295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907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06070" y="3729318"/>
            <a:ext cx="10004611" cy="2187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Penetration Testing Framework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Пошаговое руководство по тестированию сети с использованием конкретных веб-сервисов и утилит. Содержит разделы, посвященные </a:t>
            </a:r>
            <a:r>
              <a:rPr lang="en-US" altLang="ru-RU" sz="2800" dirty="0" smtClean="0"/>
              <a:t>VoIP, IBM System, WLAN, Bluetooth, Cisco …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458" y="1302682"/>
            <a:ext cx="9437657" cy="142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549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06070" y="3729318"/>
            <a:ext cx="10004611" cy="2187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 Testing Guide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Лучшие методики по тестированию на проникновение веб-приложений</a:t>
            </a:r>
            <a:endParaRPr lang="ru-RU" altLang="ru-RU" sz="28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326" y="1174376"/>
            <a:ext cx="5818759" cy="205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216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41928" y="4285130"/>
            <a:ext cx="10004611" cy="2187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OWTF</a:t>
            </a:r>
            <a:r>
              <a:rPr lang="en-US" altLang="ru-RU" sz="2800" dirty="0" smtClean="0"/>
              <a:t> (</a:t>
            </a:r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 the Offensive (Web) Testing Framework</a:t>
            </a:r>
          </a:p>
          <a:p>
            <a:pPr algn="l"/>
            <a:r>
              <a:rPr lang="ru-RU" altLang="ru-RU" sz="2800" dirty="0" smtClean="0"/>
              <a:t>Проект, ориентированный на эффективность проведения тестирования на проникновение в соответствии с требованиями таких стандартов как </a:t>
            </a:r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 Testing Guide, </a:t>
            </a:r>
            <a:r>
              <a:rPr lang="en-US" altLang="ru-RU" sz="2800" dirty="0" err="1" smtClean="0"/>
              <a:t>PTES</a:t>
            </a:r>
            <a:r>
              <a:rPr lang="en-US" altLang="ru-RU" sz="2800" dirty="0" smtClean="0"/>
              <a:t>, </a:t>
            </a:r>
            <a:r>
              <a:rPr lang="en-US" altLang="ru-RU" sz="2800" dirty="0" err="1" smtClean="0"/>
              <a:t>NIST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993" y="767128"/>
            <a:ext cx="2374702" cy="325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934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41928" y="4285130"/>
            <a:ext cx="10004611" cy="1658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PCI-</a:t>
            </a:r>
            <a:r>
              <a:rPr lang="en-US" altLang="ru-RU" sz="2800" dirty="0" err="1" smtClean="0"/>
              <a:t>DSS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Стандарт безопасности данных индустрии платежных карт. Сейчас широко используется версия 3. </a:t>
            </a:r>
            <a:r>
              <a:rPr lang="ru-RU" altLang="ru-RU" sz="2800" dirty="0" err="1" smtClean="0"/>
              <a:t>4-ой</a:t>
            </a:r>
            <a:r>
              <a:rPr lang="ru-RU" altLang="ru-RU" sz="2800" dirty="0" smtClean="0"/>
              <a:t> версии пока нет в свободном доступе</a:t>
            </a:r>
            <a:endParaRPr lang="en-US" altLang="ru-RU" sz="2800" dirty="0" smtClean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344" y="986118"/>
            <a:ext cx="5952723" cy="270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747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123577" y="1885204"/>
            <a:ext cx="10360212" cy="4614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sz="2800" dirty="0" smtClean="0"/>
              <a:t>Компьютерные преступления – преступления, совершенные с использованием компьютерной информации. При этом, компьютерная информация является предметом или/и средством совершения преступления.</a:t>
            </a:r>
          </a:p>
          <a:p>
            <a:pPr algn="l"/>
            <a:endParaRPr lang="ru-RU" sz="2800" dirty="0" smtClean="0"/>
          </a:p>
          <a:p>
            <a:pPr algn="l"/>
            <a:r>
              <a:rPr lang="ru-RU" altLang="ru-RU" sz="2800" dirty="0" smtClean="0"/>
              <a:t>Компьютерная информация – сведения, представленные в форме электрических сигналов, независимо от средств их хранения, обработки и передачи.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13744510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Методологии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41928" y="4285130"/>
            <a:ext cx="10004611" cy="1658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ISO/</a:t>
            </a:r>
            <a:r>
              <a:rPr lang="en-US" altLang="ru-RU" sz="2800" dirty="0" err="1" smtClean="0"/>
              <a:t>IEC</a:t>
            </a:r>
            <a:r>
              <a:rPr lang="en-US" altLang="ru-RU" sz="2800" dirty="0" smtClean="0"/>
              <a:t> 27001:2013</a:t>
            </a:r>
          </a:p>
          <a:p>
            <a:pPr algn="l"/>
            <a:r>
              <a:rPr lang="ru-RU" altLang="ru-RU" sz="2800" dirty="0" smtClean="0"/>
              <a:t>Информационные технологии. Методы защиты. Системы менеджмента информационной безопасности. Требования</a:t>
            </a:r>
            <a:endParaRPr lang="en-US" altLang="ru-RU" sz="2800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905" y="878540"/>
            <a:ext cx="3609601" cy="300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64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681317" y="1488140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BlackBox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информация о системе неизвестна. Относится к внешнему тестированию</a:t>
            </a:r>
          </a:p>
          <a:p>
            <a:pPr algn="l"/>
            <a:endParaRPr lang="ru-RU" altLang="ru-RU" sz="2800" dirty="0" smtClean="0"/>
          </a:p>
          <a:p>
            <a:pPr algn="l"/>
            <a:r>
              <a:rPr lang="en-US" altLang="ru-RU" sz="2800" dirty="0" err="1" smtClean="0"/>
              <a:t>GreyBox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известна часть информации о системе. Может быть внешним, внутренним или смешанным тестированием</a:t>
            </a:r>
          </a:p>
          <a:p>
            <a:pPr algn="l"/>
            <a:endParaRPr lang="ru-RU" altLang="ru-RU" sz="2800" dirty="0" smtClean="0"/>
          </a:p>
          <a:p>
            <a:pPr algn="l"/>
            <a:r>
              <a:rPr lang="en-US" altLang="ru-RU" sz="2800" dirty="0" err="1" smtClean="0"/>
              <a:t>WhiteBox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известна архитектура и составляющие системы, есть доступ к исходным кодам, есть учетные записи в системе. Обычно внутреннее тестирование</a:t>
            </a:r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585266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26141" y="2537010"/>
            <a:ext cx="11116235" cy="2312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Тестирование </a:t>
            </a:r>
            <a:r>
              <a:rPr lang="ru-RU" altLang="ru-RU" sz="2800" dirty="0"/>
              <a:t>на проникновение необходимо для выявления  возможного сценария проникновения в сеть с достижением различных целей: захват административных прав в домене или БД, создание следов пребывания злоумышленника в критичных </a:t>
            </a:r>
            <a:r>
              <a:rPr lang="ru-RU" altLang="ru-RU" sz="2800" dirty="0" smtClean="0"/>
              <a:t>системах</a:t>
            </a:r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4215102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26141" y="2537010"/>
            <a:ext cx="11116235" cy="2312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Тестирование </a:t>
            </a:r>
            <a:r>
              <a:rPr lang="ru-RU" altLang="ru-RU" sz="2800" dirty="0"/>
              <a:t>на проникновение </a:t>
            </a:r>
            <a:r>
              <a:rPr lang="ru-RU" altLang="ru-RU" sz="2800" dirty="0" smtClean="0"/>
              <a:t>позволяет получить объективную оценку того, насколько легко осуществить несанкционированный доступ к ресурсам корпоративной сети или сайта вашей компании, каким способом, через какие уязвимости или какие недоработки в системе</a:t>
            </a:r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9680920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4517764"/>
            <a:ext cx="11116235" cy="1730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Kali Linux 2.0 (</a:t>
            </a:r>
            <a:r>
              <a:rPr lang="en-US" altLang="ru-RU" sz="2800" dirty="0" err="1" smtClean="0"/>
              <a:t>debian</a:t>
            </a:r>
            <a:r>
              <a:rPr lang="en-US" altLang="ru-RU" sz="2800" dirty="0" smtClean="0"/>
              <a:t>)</a:t>
            </a:r>
          </a:p>
          <a:p>
            <a:pPr algn="l"/>
            <a:r>
              <a:rPr lang="ru-RU" altLang="ru-RU" sz="2800" dirty="0" smtClean="0"/>
              <a:t>Основной инструмент для проведения тестирования на проникновение</a:t>
            </a:r>
            <a:endParaRPr lang="en-US" altLang="ru-RU" sz="2800" dirty="0" smtClean="0"/>
          </a:p>
          <a:p>
            <a:pPr algn="l"/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018" y="735552"/>
            <a:ext cx="6357376" cy="357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023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4517764"/>
            <a:ext cx="11116235" cy="1730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BlackArch</a:t>
            </a:r>
            <a:r>
              <a:rPr lang="en-US" altLang="ru-RU" sz="2800" dirty="0" smtClean="0"/>
              <a:t> Linux</a:t>
            </a:r>
          </a:p>
          <a:p>
            <a:pPr algn="l"/>
            <a:r>
              <a:rPr lang="ru-RU" altLang="ru-RU" sz="2800" dirty="0" smtClean="0"/>
              <a:t>Основной инструмент для проведения тестирования на проникновение</a:t>
            </a:r>
            <a:endParaRPr lang="en-US" altLang="ru-RU" sz="2800" dirty="0" smtClean="0"/>
          </a:p>
          <a:p>
            <a:pPr algn="l"/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470" y="623720"/>
            <a:ext cx="6230471" cy="389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415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4517764"/>
            <a:ext cx="11116235" cy="1730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Pentoo</a:t>
            </a:r>
            <a:r>
              <a:rPr lang="en-US" altLang="ru-RU" sz="2800" dirty="0" smtClean="0"/>
              <a:t> (Gentoo)</a:t>
            </a:r>
          </a:p>
          <a:p>
            <a:pPr algn="l"/>
            <a:r>
              <a:rPr lang="ru-RU" altLang="ru-RU" sz="2800" dirty="0" smtClean="0"/>
              <a:t>Основной инструмент для проведения тестирования на проникновение</a:t>
            </a:r>
            <a:endParaRPr lang="en-US" altLang="ru-RU" sz="2800" dirty="0" smtClean="0"/>
          </a:p>
          <a:p>
            <a:pPr algn="l"/>
            <a:endParaRPr lang="ru-RU" altLang="ru-RU" sz="2800" dirty="0"/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848" y="665630"/>
            <a:ext cx="5035176" cy="377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949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Тестирование на проникновение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4948071"/>
            <a:ext cx="11116235" cy="12017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XiaopanOS</a:t>
            </a:r>
            <a:endParaRPr lang="en-US" altLang="ru-RU" sz="2800" dirty="0" smtClean="0"/>
          </a:p>
          <a:p>
            <a:pPr algn="l"/>
            <a:r>
              <a:rPr lang="ru-RU" altLang="ru-RU" sz="2800" dirty="0" smtClean="0"/>
              <a:t>Ориентирован на взлом </a:t>
            </a:r>
            <a:r>
              <a:rPr lang="en-US" altLang="ru-RU" sz="2800" dirty="0" smtClean="0"/>
              <a:t>Wi-Fi </a:t>
            </a:r>
            <a:r>
              <a:rPr lang="ru-RU" altLang="ru-RU" sz="2800" dirty="0" smtClean="0"/>
              <a:t>сетей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741" y="735106"/>
            <a:ext cx="4938420" cy="400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7318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CTF. Wargames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878540"/>
            <a:ext cx="11116235" cy="5271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task-based/jeopardy – </a:t>
            </a:r>
            <a:r>
              <a:rPr lang="ru-RU" altLang="ru-RU" sz="2800" dirty="0" smtClean="0"/>
              <a:t>необходимо решить несколько </a:t>
            </a:r>
            <a:r>
              <a:rPr lang="ru-RU" altLang="ru-RU" sz="2800" dirty="0" err="1" smtClean="0"/>
              <a:t>тасков</a:t>
            </a:r>
            <a:r>
              <a:rPr lang="ru-RU" altLang="ru-RU" sz="2800" dirty="0" smtClean="0"/>
              <a:t>, для которых нужно найти некий флаг и отправить его</a:t>
            </a:r>
          </a:p>
          <a:p>
            <a:pPr algn="l"/>
            <a:r>
              <a:rPr lang="ru-RU" altLang="ru-RU" sz="2800" dirty="0"/>
              <a:t>	</a:t>
            </a:r>
            <a:r>
              <a:rPr lang="ru-RU" altLang="ru-RU" sz="2800" dirty="0" smtClean="0"/>
              <a:t>	- </a:t>
            </a:r>
            <a:r>
              <a:rPr lang="en-US" sz="2800" dirty="0"/>
              <a:t>admin — </a:t>
            </a:r>
            <a:r>
              <a:rPr lang="ru-RU" sz="2800" dirty="0"/>
              <a:t>задачи на администрирование</a:t>
            </a:r>
          </a:p>
          <a:p>
            <a:pPr algn="l"/>
            <a:r>
              <a:rPr lang="ru-RU" altLang="ru-RU" sz="2800" dirty="0" smtClean="0"/>
              <a:t>		- </a:t>
            </a:r>
            <a:r>
              <a:rPr lang="ru-RU" sz="2800" dirty="0" err="1"/>
              <a:t>joy</a:t>
            </a:r>
            <a:r>
              <a:rPr lang="ru-RU" sz="2800" dirty="0"/>
              <a:t> — различные развлекательные задачи вроде коллективной фотографии или мини-игры</a:t>
            </a:r>
          </a:p>
          <a:p>
            <a:pPr algn="l"/>
            <a:r>
              <a:rPr lang="ru-RU" altLang="ru-RU" sz="2800" dirty="0" smtClean="0"/>
              <a:t>		- </a:t>
            </a:r>
            <a:r>
              <a:rPr lang="ru-RU" sz="2800" dirty="0" err="1"/>
              <a:t>ctb</a:t>
            </a:r>
            <a:r>
              <a:rPr lang="ru-RU" sz="2800" dirty="0"/>
              <a:t> — задачи на аудит удалённых машин (</a:t>
            </a:r>
            <a:r>
              <a:rPr lang="ru-RU" sz="2800" dirty="0" err="1"/>
              <a:t>crack</a:t>
            </a:r>
            <a:r>
              <a:rPr lang="ru-RU" sz="2800" dirty="0"/>
              <a:t> </a:t>
            </a:r>
            <a:r>
              <a:rPr lang="ru-RU" sz="2800" dirty="0" err="1"/>
              <a:t>the</a:t>
            </a:r>
            <a:r>
              <a:rPr lang="ru-RU" sz="2800" dirty="0"/>
              <a:t> </a:t>
            </a:r>
            <a:r>
              <a:rPr lang="ru-RU" sz="2800" dirty="0" err="1"/>
              <a:t>box</a:t>
            </a:r>
            <a:r>
              <a:rPr lang="ru-RU" sz="2800" dirty="0"/>
              <a:t>)</a:t>
            </a:r>
          </a:p>
          <a:p>
            <a:pPr algn="l"/>
            <a:r>
              <a:rPr lang="ru-RU" altLang="ru-RU" sz="2800" dirty="0" smtClean="0"/>
              <a:t>		- </a:t>
            </a:r>
            <a:r>
              <a:rPr lang="ru-RU" sz="2800" dirty="0" err="1"/>
              <a:t>reverse</a:t>
            </a:r>
            <a:r>
              <a:rPr lang="ru-RU" sz="2800" dirty="0"/>
              <a:t> — исследование программ без исходного </a:t>
            </a:r>
            <a:r>
              <a:rPr lang="ru-RU" sz="2800" dirty="0" smtClean="0"/>
              <a:t>кода</a:t>
            </a:r>
            <a:endParaRPr lang="ru-RU" sz="2800" dirty="0"/>
          </a:p>
          <a:p>
            <a:pPr algn="l"/>
            <a:r>
              <a:rPr lang="ru-RU" altLang="ru-RU" sz="2800" dirty="0" smtClean="0"/>
              <a:t>		- </a:t>
            </a:r>
            <a:r>
              <a:rPr lang="en-US" sz="2800" dirty="0" err="1"/>
              <a:t>stegano</a:t>
            </a:r>
            <a:r>
              <a:rPr lang="en-US" sz="2800" dirty="0"/>
              <a:t> — </a:t>
            </a:r>
            <a:r>
              <a:rPr lang="ru-RU" sz="2800" dirty="0">
                <a:hlinkClick r:id="rId2" tooltip="Стеганография"/>
              </a:rPr>
              <a:t>стеганография</a:t>
            </a:r>
            <a:endParaRPr lang="ru-RU" sz="2800" dirty="0"/>
          </a:p>
          <a:p>
            <a:pPr algn="l"/>
            <a:r>
              <a:rPr lang="ru-RU" altLang="ru-RU" sz="2800" dirty="0" smtClean="0"/>
              <a:t>		- </a:t>
            </a:r>
            <a:r>
              <a:rPr lang="en-US" sz="2800" dirty="0" err="1"/>
              <a:t>ppc</a:t>
            </a:r>
            <a:r>
              <a:rPr lang="en-US" sz="2800" dirty="0"/>
              <a:t> — </a:t>
            </a:r>
            <a:r>
              <a:rPr lang="ru-RU" sz="2800" dirty="0"/>
              <a:t>задачи на программирование (</a:t>
            </a:r>
            <a:r>
              <a:rPr lang="en-US" sz="2800" dirty="0"/>
              <a:t>professional programming and coding)</a:t>
            </a:r>
          </a:p>
          <a:p>
            <a:pPr algn="l"/>
            <a:r>
              <a:rPr lang="ru-RU" altLang="ru-RU" sz="2800" dirty="0" smtClean="0"/>
              <a:t>		- </a:t>
            </a:r>
            <a:r>
              <a:rPr lang="en-US" sz="2800" dirty="0"/>
              <a:t>crypto — </a:t>
            </a:r>
            <a:r>
              <a:rPr lang="ru-RU" sz="2800" dirty="0">
                <a:hlinkClick r:id="rId3" tooltip="Криптография"/>
              </a:rPr>
              <a:t>криптография</a:t>
            </a:r>
            <a:endParaRPr lang="ru-RU" sz="2800" dirty="0"/>
          </a:p>
          <a:p>
            <a:pPr algn="l"/>
            <a:r>
              <a:rPr lang="ru-RU" altLang="ru-RU" sz="2800" dirty="0" smtClean="0"/>
              <a:t>		- </a:t>
            </a:r>
            <a:r>
              <a:rPr lang="ru-RU" sz="2800" dirty="0" err="1"/>
              <a:t>web</a:t>
            </a:r>
            <a:r>
              <a:rPr lang="ru-RU" sz="2800" dirty="0"/>
              <a:t> — задачи на веб-уязвимости, такие как </a:t>
            </a:r>
            <a:r>
              <a:rPr lang="ru-RU" sz="2800" dirty="0" err="1"/>
              <a:t>SQL</a:t>
            </a:r>
            <a:r>
              <a:rPr lang="ru-RU" sz="2800" dirty="0"/>
              <a:t> </a:t>
            </a:r>
            <a:r>
              <a:rPr lang="ru-RU" sz="2800" dirty="0" err="1"/>
              <a:t>injection</a:t>
            </a:r>
            <a:r>
              <a:rPr lang="ru-RU" sz="2800" dirty="0"/>
              <a:t>, </a:t>
            </a:r>
            <a:r>
              <a:rPr lang="ru-RU" sz="2800" dirty="0" err="1"/>
              <a:t>XSS</a:t>
            </a:r>
            <a:r>
              <a:rPr lang="ru-RU" sz="2800" dirty="0"/>
              <a:t> и другие</a:t>
            </a:r>
          </a:p>
          <a:p>
            <a:pPr algn="l"/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42113254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CTF. Wargames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1963270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classic – </a:t>
            </a:r>
            <a:r>
              <a:rPr lang="ru-RU" sz="2800" dirty="0" smtClean="0"/>
              <a:t>в </a:t>
            </a:r>
            <a:r>
              <a:rPr lang="ru-RU" sz="2800" dirty="0"/>
              <a:t>классической схеме каждая команда получает выделенный сервер или небольшую сеть для поддержания её функционирования и защиты. Во время игры команды получают очки за корректную работу сервисов своего сервера и за украденную информацию (флаги) с серверов противников</a:t>
            </a:r>
            <a:endParaRPr lang="ru-RU" altLang="ru-RU" sz="2800" dirty="0" smtClean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3079703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73741" y="1661086"/>
            <a:ext cx="11116235" cy="3135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571500" indent="-571500" algn="l">
              <a:buFontTx/>
              <a:buChar char="-"/>
            </a:pPr>
            <a:r>
              <a:rPr lang="ru-RU" dirty="0" smtClean="0"/>
              <a:t>Закон </a:t>
            </a:r>
            <a:r>
              <a:rPr lang="ru-RU" dirty="0"/>
              <a:t>Украины </a:t>
            </a:r>
            <a:r>
              <a:rPr lang="ru-RU" dirty="0" smtClean="0"/>
              <a:t>«О </a:t>
            </a:r>
            <a:r>
              <a:rPr lang="ru-RU" dirty="0"/>
              <a:t>защите персональных </a:t>
            </a:r>
            <a:r>
              <a:rPr lang="ru-RU" dirty="0" smtClean="0"/>
              <a:t>данных»</a:t>
            </a:r>
          </a:p>
          <a:p>
            <a:pPr marL="571500" indent="-571500">
              <a:buFontTx/>
              <a:buChar char="-"/>
            </a:pPr>
            <a:endParaRPr lang="ru-RU" dirty="0" smtClean="0"/>
          </a:p>
          <a:p>
            <a:pPr marL="571500" indent="-571500" algn="l">
              <a:buFontTx/>
              <a:buChar char="-"/>
            </a:pPr>
            <a:r>
              <a:rPr lang="ru-RU" altLang="ru-RU" dirty="0"/>
              <a:t>Раздел 16 </a:t>
            </a:r>
            <a:r>
              <a:rPr lang="ru-RU" altLang="ru-RU" dirty="0" smtClean="0"/>
              <a:t>Уголовного </a:t>
            </a:r>
            <a:r>
              <a:rPr lang="ru-RU" altLang="ru-RU" dirty="0"/>
              <a:t>Кодекса </a:t>
            </a:r>
            <a:r>
              <a:rPr lang="ru-RU" altLang="ru-RU" dirty="0" smtClean="0"/>
              <a:t>Украины: Преступления </a:t>
            </a:r>
            <a:r>
              <a:rPr lang="ru-RU" altLang="ru-RU" dirty="0"/>
              <a:t>в сфере использования электронно-вычислительных машин (компьютеров), систем и компьютерных сетей и сетей электросвязи</a:t>
            </a:r>
          </a:p>
        </p:txBody>
      </p:sp>
    </p:spTree>
    <p:extLst>
      <p:ext uri="{BB962C8B-B14F-4D97-AF65-F5344CB8AC3E}">
        <p14:creationId xmlns:p14="http://schemas.microsoft.com/office/powerpoint/2010/main" val="18475285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CTF. Wargames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1963270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sz="2800" dirty="0" err="1"/>
              <a:t>brain-ring</a:t>
            </a:r>
            <a:r>
              <a:rPr lang="ru-RU" sz="2800" dirty="0"/>
              <a:t> — проходит по аналогии с телевизионной передачей </a:t>
            </a:r>
            <a:r>
              <a:rPr lang="ru-RU" sz="2800" dirty="0" err="1"/>
              <a:t>Брейн</a:t>
            </a:r>
            <a:r>
              <a:rPr lang="ru-RU" sz="2800" dirty="0"/>
              <a:t>-ринг, однако, тематика вопросов и задач ограничена сферой информационной безопасности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4421354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CTF. Wargames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1963270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sz="2800" dirty="0" smtClean="0"/>
              <a:t>Лаборатории:</a:t>
            </a:r>
            <a:endParaRPr lang="en-US" sz="2800" dirty="0" smtClean="0"/>
          </a:p>
          <a:p>
            <a:pPr marL="457200" indent="-457200" algn="l">
              <a:buFontTx/>
              <a:buChar char="-"/>
            </a:pPr>
            <a:r>
              <a:rPr lang="en-US" sz="2800" dirty="0" err="1" smtClean="0"/>
              <a:t>CTF</a:t>
            </a:r>
            <a:r>
              <a:rPr lang="en-US" altLang="ru-RU" sz="2800" dirty="0" err="1" smtClean="0"/>
              <a:t>Time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smtClean="0"/>
              <a:t>Hacking-Lab</a:t>
            </a:r>
          </a:p>
          <a:p>
            <a:pPr marL="457200" indent="-457200" algn="l">
              <a:buFontTx/>
              <a:buChar char="-"/>
            </a:pPr>
            <a:r>
              <a:rPr lang="en-US" altLang="ru-RU" sz="2800" dirty="0" smtClean="0"/>
              <a:t>Hack This Site</a:t>
            </a:r>
          </a:p>
          <a:p>
            <a:pPr marL="457200" indent="-457200" algn="l">
              <a:buFontTx/>
              <a:buChar char="-"/>
            </a:pPr>
            <a:r>
              <a:rPr lang="ru-RU" altLang="ru-RU" sz="2800" dirty="0" smtClean="0"/>
              <a:t>Лаборатории тестирования на проникновение от </a:t>
            </a:r>
            <a:r>
              <a:rPr lang="en-US" altLang="ru-RU" sz="2800" dirty="0" err="1" smtClean="0"/>
              <a:t>Pentestit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386668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Уязвимые приложения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1963270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800" dirty="0" smtClean="0"/>
              <a:t>Damn Vulnerable Linux</a:t>
            </a:r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Metasploitable</a:t>
            </a:r>
            <a:r>
              <a:rPr lang="en-US" altLang="ru-RU" sz="2800" dirty="0" smtClean="0"/>
              <a:t> 2</a:t>
            </a:r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LAMPSecurity</a:t>
            </a:r>
            <a:r>
              <a:rPr lang="en-US" altLang="ru-RU" sz="2800" dirty="0" smtClean="0"/>
              <a:t> Training</a:t>
            </a:r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bWAPP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Vulnhub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PentesterLab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 Vulnerable Web Applications Directory Project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38697758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Bug</a:t>
            </a: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Bounty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2689411"/>
            <a:ext cx="11116235" cy="3352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n-US" sz="2800" dirty="0" err="1" smtClean="0"/>
              <a:t>BugCrowd</a:t>
            </a:r>
            <a:endParaRPr lang="en-US" sz="2800" dirty="0" smtClean="0"/>
          </a:p>
          <a:p>
            <a:pPr marL="457200" indent="-457200" algn="l">
              <a:buFontTx/>
              <a:buChar char="-"/>
            </a:pPr>
            <a:r>
              <a:rPr lang="en-US" sz="2800" dirty="0" err="1" smtClean="0"/>
              <a:t>BugHunt</a:t>
            </a:r>
            <a:endParaRPr lang="en-US" sz="2800" dirty="0" smtClean="0"/>
          </a:p>
          <a:p>
            <a:pPr marL="457200" indent="-457200" algn="l">
              <a:buFontTx/>
              <a:buChar char="-"/>
            </a:pPr>
            <a:r>
              <a:rPr lang="en-US" sz="2800" dirty="0" err="1" smtClean="0"/>
              <a:t>Bugsheet</a:t>
            </a:r>
            <a:endParaRPr lang="en-US" sz="2800" dirty="0" smtClean="0"/>
          </a:p>
          <a:p>
            <a:pPr marL="457200" indent="-457200" algn="l">
              <a:buFontTx/>
              <a:buChar char="-"/>
            </a:pPr>
            <a:r>
              <a:rPr lang="en-US" altLang="ru-RU" sz="2800" dirty="0" err="1" smtClean="0"/>
              <a:t>HackerOne</a:t>
            </a: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endParaRPr lang="en-US" altLang="ru-RU" sz="2800" dirty="0"/>
          </a:p>
          <a:p>
            <a:pPr marL="457200" indent="-457200" algn="l">
              <a:buFontTx/>
              <a:buChar char="-"/>
            </a:pPr>
            <a:endParaRPr lang="en-US" altLang="ru-RU" sz="2800" dirty="0" smtClean="0"/>
          </a:p>
          <a:p>
            <a:pPr marL="457200" indent="-457200" algn="l">
              <a:buFontTx/>
              <a:buChar char="-"/>
            </a:pPr>
            <a:endParaRPr lang="en-US" altLang="ru-RU" sz="2800" dirty="0" smtClean="0"/>
          </a:p>
          <a:p>
            <a:pPr algn="l"/>
            <a:r>
              <a:rPr lang="en-US" altLang="ru-RU" sz="2800" dirty="0" smtClean="0"/>
              <a:t>Apple, Facebook, Kaspersky, PayPal, </a:t>
            </a:r>
            <a:r>
              <a:rPr lang="en-US" altLang="ru-RU" sz="2800" dirty="0" err="1" smtClean="0"/>
              <a:t>PornHub</a:t>
            </a:r>
            <a:r>
              <a:rPr lang="en-US" altLang="ru-RU" sz="2800" dirty="0" smtClean="0"/>
              <a:t> …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873" y="760038"/>
            <a:ext cx="6998634" cy="420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243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82917" y="1909482"/>
            <a:ext cx="11116235" cy="4123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Больше функциональности – больше возможных уязвимостей.</a:t>
            </a:r>
          </a:p>
          <a:p>
            <a:pPr algn="l"/>
            <a:endParaRPr lang="ru-RU" altLang="ru-RU" sz="2800" dirty="0"/>
          </a:p>
          <a:p>
            <a:pPr algn="l"/>
            <a:r>
              <a:rPr lang="ru-RU" altLang="ru-RU" sz="2800" dirty="0" smtClean="0"/>
              <a:t>Уязвимость может быть как в </a:t>
            </a:r>
            <a:r>
              <a:rPr lang="ru-RU" altLang="ru-RU" sz="2800" dirty="0" err="1" smtClean="0"/>
              <a:t>самописных</a:t>
            </a:r>
            <a:r>
              <a:rPr lang="ru-RU" altLang="ru-RU" sz="2800" dirty="0" smtClean="0"/>
              <a:t> приложениях, так и в </a:t>
            </a:r>
            <a:r>
              <a:rPr lang="en-US" altLang="ru-RU" sz="2800" dirty="0" smtClean="0"/>
              <a:t>CMS, </a:t>
            </a:r>
            <a:r>
              <a:rPr lang="ru-RU" altLang="ru-RU" sz="2800" dirty="0" smtClean="0"/>
              <a:t>Фреймворках и модулях</a:t>
            </a:r>
          </a:p>
          <a:p>
            <a:pPr algn="l"/>
            <a:endParaRPr lang="ru-RU" altLang="ru-RU" sz="2800" dirty="0"/>
          </a:p>
          <a:p>
            <a:pPr algn="l"/>
            <a:r>
              <a:rPr lang="ru-RU" altLang="ru-RU" sz="2800" dirty="0" smtClean="0"/>
              <a:t>После обнаружения уязвимости проходит время, пока уязвимость будет починена. К тому же, многие не следят за обновлениями</a:t>
            </a:r>
          </a:p>
          <a:p>
            <a:pPr algn="l"/>
            <a:endParaRPr lang="ru-RU" altLang="ru-RU" sz="2800" dirty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39036824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82917" y="1909482"/>
            <a:ext cx="11116235" cy="4123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Для тестирования Веб-приложений можно воспользоваться отдельными </a:t>
            </a:r>
            <a:r>
              <a:rPr lang="ru-RU" altLang="ru-RU" sz="2800" dirty="0" err="1" smtClean="0"/>
              <a:t>тулзами</a:t>
            </a:r>
            <a:r>
              <a:rPr lang="ru-RU" altLang="ru-RU" sz="2800" dirty="0" smtClean="0"/>
              <a:t> или дистрибутивом </a:t>
            </a:r>
            <a:r>
              <a:rPr lang="en-US" altLang="ru-RU" sz="2800" dirty="0" smtClean="0"/>
              <a:t>Kali Linux. </a:t>
            </a:r>
            <a:r>
              <a:rPr lang="ru-RU" altLang="ru-RU" sz="2800" dirty="0" smtClean="0"/>
              <a:t>Также существует отдельный дистрибутив </a:t>
            </a:r>
            <a:r>
              <a:rPr lang="en-US" altLang="ru-RU" sz="2800" dirty="0" smtClean="0"/>
              <a:t>Samurai Web Testing Framework </a:t>
            </a:r>
            <a:r>
              <a:rPr lang="ru-RU" altLang="ru-RU" sz="2800" dirty="0" smtClean="0"/>
              <a:t>для тестирования Веб-приложений (имеет свою небольшую методологию по тестированию)</a:t>
            </a:r>
          </a:p>
          <a:p>
            <a:pPr algn="l"/>
            <a:endParaRPr lang="ru-RU" altLang="ru-RU" sz="2800" dirty="0"/>
          </a:p>
          <a:p>
            <a:pPr algn="l"/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10661241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5262283"/>
            <a:ext cx="11116235" cy="1443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Nikto2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ищет на целевом Веб-приложении </a:t>
            </a:r>
            <a:r>
              <a:rPr lang="ru-RU" altLang="ru-RU" sz="2800" dirty="0" err="1" smtClean="0"/>
              <a:t>неудаленные</a:t>
            </a:r>
            <a:r>
              <a:rPr lang="ru-RU" altLang="ru-RU" sz="2800" dirty="0" smtClean="0"/>
              <a:t> скрипты: тестовый функционал, инструменты администрирования БД (</a:t>
            </a:r>
            <a:r>
              <a:rPr lang="en-US" altLang="ru-RU" sz="2800" dirty="0" err="1" smtClean="0"/>
              <a:t>phpMyAdmin</a:t>
            </a:r>
            <a:r>
              <a:rPr lang="en-US" altLang="ru-RU" sz="2800" dirty="0" smtClean="0"/>
              <a:t> </a:t>
            </a:r>
            <a:r>
              <a:rPr lang="en-US" altLang="ru-RU" sz="2800" dirty="0" err="1" smtClean="0"/>
              <a:t>etc</a:t>
            </a:r>
            <a:r>
              <a:rPr lang="ru-RU" altLang="ru-RU" sz="2800" dirty="0" smtClean="0"/>
              <a:t>)</a:t>
            </a:r>
            <a:r>
              <a:rPr lang="en-US" altLang="ru-RU" sz="2800" dirty="0" smtClean="0"/>
              <a:t> </a:t>
            </a:r>
            <a:endParaRPr lang="ru-RU" altLang="ru-RU" sz="2800" dirty="0" smtClean="0"/>
          </a:p>
          <a:p>
            <a:pPr algn="l"/>
            <a:endParaRPr lang="ru-RU" altLang="ru-RU" sz="2800" dirty="0"/>
          </a:p>
          <a:p>
            <a:pPr algn="l"/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152" y="660025"/>
            <a:ext cx="7485531" cy="467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8368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63600" y="5262283"/>
            <a:ext cx="11116235" cy="1443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Wikto</a:t>
            </a:r>
            <a:r>
              <a:rPr lang="en-US" altLang="ru-RU" sz="2800" dirty="0" smtClean="0"/>
              <a:t> – </a:t>
            </a:r>
            <a:r>
              <a:rPr lang="ru-RU" altLang="ru-RU" sz="2800" dirty="0" smtClean="0"/>
              <a:t>аналог </a:t>
            </a:r>
            <a:r>
              <a:rPr lang="en-US" altLang="ru-RU" sz="2800" dirty="0" err="1" smtClean="0"/>
              <a:t>Nikto</a:t>
            </a:r>
            <a:r>
              <a:rPr lang="en-US" altLang="ru-RU" sz="2800" dirty="0" smtClean="0"/>
              <a:t> </a:t>
            </a:r>
            <a:r>
              <a:rPr lang="ru-RU" altLang="ru-RU" sz="2800" dirty="0" smtClean="0"/>
              <a:t>под </a:t>
            </a:r>
            <a:r>
              <a:rPr lang="en-US" altLang="ru-RU" sz="2800" dirty="0" smtClean="0"/>
              <a:t>Windows</a:t>
            </a:r>
            <a:r>
              <a:rPr lang="ru-RU" altLang="ru-RU" sz="2800" dirty="0" smtClean="0"/>
              <a:t>, но с некоторыми дополнениями</a:t>
            </a:r>
          </a:p>
          <a:p>
            <a:pPr algn="l"/>
            <a:endParaRPr lang="ru-RU" altLang="ru-RU" sz="2800" dirty="0"/>
          </a:p>
          <a:p>
            <a:pPr algn="l"/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848" y="659690"/>
            <a:ext cx="7772960" cy="460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2574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5020235"/>
            <a:ext cx="11675035" cy="1685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/>
              <a:t>Acunetix</a:t>
            </a:r>
            <a:r>
              <a:rPr lang="en-US" altLang="ru-RU" sz="2800" dirty="0"/>
              <a:t> Web Security </a:t>
            </a:r>
            <a:r>
              <a:rPr lang="en-US" altLang="ru-RU" sz="2800" dirty="0" smtClean="0"/>
              <a:t>Scanner</a:t>
            </a:r>
            <a:r>
              <a:rPr lang="ru-RU" altLang="ru-RU" sz="2800" dirty="0" smtClean="0"/>
              <a:t> </a:t>
            </a:r>
            <a:r>
              <a:rPr lang="en-US" altLang="ru-RU" sz="2800" dirty="0" smtClean="0"/>
              <a:t>– </a:t>
            </a:r>
            <a:r>
              <a:rPr lang="ru-RU" sz="2800" dirty="0"/>
              <a:t>это автоматизированный сканер уязвимостей веб-приложений</a:t>
            </a:r>
            <a:r>
              <a:rPr lang="ru-RU" sz="2800" dirty="0" smtClean="0"/>
              <a:t>, он </a:t>
            </a:r>
            <a:r>
              <a:rPr lang="ru-RU" sz="2800" dirty="0"/>
              <a:t>является платным, но существует также и бесплатная версия, </a:t>
            </a:r>
            <a:r>
              <a:rPr lang="ru-RU" sz="2800" dirty="0" smtClean="0"/>
              <a:t>это довольно </a:t>
            </a:r>
            <a:r>
              <a:rPr lang="ru-RU" sz="2800" dirty="0"/>
              <a:t>мощный продукт для поиска различных уязвимостей на сайте</a:t>
            </a:r>
            <a:endParaRPr lang="ru-RU" altLang="ru-RU" sz="2800" dirty="0"/>
          </a:p>
          <a:p>
            <a:pPr algn="l"/>
            <a:endParaRPr lang="ru-RU" altLang="ru-RU" sz="28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387" y="657925"/>
            <a:ext cx="6309329" cy="436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2507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5262281"/>
            <a:ext cx="11675035" cy="144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Skipfish</a:t>
            </a:r>
            <a:r>
              <a:rPr lang="en-US" altLang="ru-RU" sz="2800" dirty="0" smtClean="0"/>
              <a:t> – </a:t>
            </a:r>
            <a:r>
              <a:rPr lang="ru-RU" sz="2800" dirty="0"/>
              <a:t>рекурсивно обходит весь</a:t>
            </a:r>
          </a:p>
          <a:p>
            <a:pPr algn="l"/>
            <a:r>
              <a:rPr lang="ru-RU" sz="2800" dirty="0"/>
              <a:t>сайт и находит всевозможные бреши в безопасности, стоит правда</a:t>
            </a:r>
          </a:p>
          <a:p>
            <a:pPr algn="l"/>
            <a:r>
              <a:rPr lang="ru-RU" sz="2800" dirty="0"/>
              <a:t>отметить то, что он генерирует очень много трафика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752" y="658992"/>
            <a:ext cx="6533130" cy="460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017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362636" y="2877673"/>
            <a:ext cx="10049436" cy="923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dirty="0"/>
              <a:t>http://</a:t>
            </a:r>
            <a:r>
              <a:rPr lang="en-US" altLang="ru-RU" dirty="0" err="1"/>
              <a:t>zakon2.rada.gov.ua</a:t>
            </a:r>
            <a:r>
              <a:rPr lang="en-US" altLang="ru-RU" dirty="0"/>
              <a:t>/laws/show/2297-17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29795782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5656729"/>
            <a:ext cx="11675035" cy="1048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W3af</a:t>
            </a:r>
            <a:r>
              <a:rPr lang="en-US" altLang="ru-RU" sz="2800" dirty="0" smtClean="0"/>
              <a:t> – </a:t>
            </a:r>
            <a:r>
              <a:rPr lang="ru-RU" sz="2800" dirty="0" err="1"/>
              <a:t>опенсорсный</a:t>
            </a:r>
            <a:r>
              <a:rPr lang="ru-RU" sz="2800" dirty="0"/>
              <a:t> сканер веб-уязвимостей, а </a:t>
            </a:r>
            <a:r>
              <a:rPr lang="ru-RU" sz="2800" dirty="0" smtClean="0"/>
              <a:t>если</a:t>
            </a:r>
            <a:r>
              <a:rPr lang="en-US" sz="2800" dirty="0" smtClean="0"/>
              <a:t> </a:t>
            </a:r>
            <a:r>
              <a:rPr lang="ru-RU" sz="2800" dirty="0" smtClean="0"/>
              <a:t>точнее</a:t>
            </a:r>
            <a:r>
              <a:rPr lang="ru-RU" sz="2800" dirty="0"/>
              <a:t>, то это </a:t>
            </a:r>
            <a:r>
              <a:rPr lang="ru-RU" sz="2800" dirty="0" err="1"/>
              <a:t>фреймворк</a:t>
            </a:r>
            <a:r>
              <a:rPr lang="ru-RU" sz="2800" dirty="0"/>
              <a:t> с большим количеством различных плагинов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400" y="623412"/>
            <a:ext cx="8323833" cy="503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0211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5656729"/>
            <a:ext cx="11675035" cy="1048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W3af</a:t>
            </a:r>
            <a:r>
              <a:rPr lang="en-US" altLang="ru-RU" sz="2800" dirty="0" smtClean="0"/>
              <a:t> – </a:t>
            </a:r>
            <a:r>
              <a:rPr lang="ru-RU" sz="2800" dirty="0" err="1"/>
              <a:t>опенсорсный</a:t>
            </a:r>
            <a:r>
              <a:rPr lang="ru-RU" sz="2800" dirty="0"/>
              <a:t> сканер веб-уязвимостей, а </a:t>
            </a:r>
            <a:r>
              <a:rPr lang="ru-RU" sz="2800" dirty="0" smtClean="0"/>
              <a:t>если</a:t>
            </a:r>
            <a:r>
              <a:rPr lang="en-US" sz="2800" dirty="0" smtClean="0"/>
              <a:t> </a:t>
            </a:r>
            <a:r>
              <a:rPr lang="ru-RU" sz="2800" dirty="0" smtClean="0"/>
              <a:t>точнее</a:t>
            </a:r>
            <a:r>
              <a:rPr lang="ru-RU" sz="2800" dirty="0"/>
              <a:t>, то это </a:t>
            </a:r>
            <a:r>
              <a:rPr lang="ru-RU" sz="2800" dirty="0" err="1"/>
              <a:t>фреймворк</a:t>
            </a:r>
            <a:r>
              <a:rPr lang="ru-RU" sz="2800" dirty="0"/>
              <a:t> с большим количеством различных плагинов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400" y="623412"/>
            <a:ext cx="8323833" cy="503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087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5728447"/>
            <a:ext cx="11675035" cy="977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Mantra Security Framework (</a:t>
            </a:r>
            <a:r>
              <a:rPr lang="en-US" altLang="ru-RU" sz="2800" dirty="0" err="1" smtClean="0"/>
              <a:t>OWASP</a:t>
            </a:r>
            <a:r>
              <a:rPr lang="en-US" altLang="ru-RU" sz="2800" dirty="0" smtClean="0"/>
              <a:t>) – </a:t>
            </a:r>
            <a:r>
              <a:rPr lang="ru-RU" sz="2800" dirty="0" smtClean="0"/>
              <a:t>коллекция</a:t>
            </a:r>
            <a:r>
              <a:rPr lang="en-US" sz="2800" dirty="0" smtClean="0"/>
              <a:t> </a:t>
            </a:r>
            <a:r>
              <a:rPr lang="ru-RU" sz="2800" dirty="0" smtClean="0"/>
              <a:t>свободных </a:t>
            </a:r>
            <a:r>
              <a:rPr lang="ru-RU" sz="2800" dirty="0"/>
              <a:t>и открытых инструментов по информационной безопасности</a:t>
            </a:r>
            <a:r>
              <a:rPr lang="ru-RU" sz="2800" dirty="0" smtClean="0"/>
              <a:t>,</a:t>
            </a:r>
            <a:r>
              <a:rPr lang="en-US" sz="2800" dirty="0" smtClean="0"/>
              <a:t> </a:t>
            </a:r>
            <a:r>
              <a:rPr lang="ru-RU" sz="2800" dirty="0" smtClean="0"/>
              <a:t>встраиваемых </a:t>
            </a:r>
            <a:r>
              <a:rPr lang="ru-RU" sz="2800" dirty="0"/>
              <a:t>в браузер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598" y="680616"/>
            <a:ext cx="7753649" cy="504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41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6078071"/>
            <a:ext cx="11675035" cy="627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/>
              <a:t>sqlmap</a:t>
            </a:r>
            <a:r>
              <a:rPr lang="en-US" altLang="ru-RU" sz="2800" dirty="0"/>
              <a:t> </a:t>
            </a:r>
            <a:r>
              <a:rPr lang="en-US" altLang="ru-RU" sz="2800" dirty="0" smtClean="0"/>
              <a:t>– </a:t>
            </a:r>
            <a:r>
              <a:rPr lang="ru-RU" sz="2800" dirty="0"/>
              <a:t>утилита для автоматизации поиска </a:t>
            </a:r>
            <a:r>
              <a:rPr lang="ru-RU" sz="2800" dirty="0" smtClean="0"/>
              <a:t>и</a:t>
            </a:r>
            <a:r>
              <a:rPr lang="en-US" sz="2800" dirty="0" smtClean="0"/>
              <a:t> </a:t>
            </a:r>
            <a:r>
              <a:rPr lang="ru-RU" sz="2800" dirty="0" smtClean="0"/>
              <a:t>эксплуатации </a:t>
            </a:r>
            <a:r>
              <a:rPr lang="en-US" sz="2800" dirty="0"/>
              <a:t>SQL </a:t>
            </a:r>
            <a:r>
              <a:rPr lang="ru-RU" sz="2800" dirty="0"/>
              <a:t>инъекций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229" y="636494"/>
            <a:ext cx="9756433" cy="547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9283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6078071"/>
            <a:ext cx="11675035" cy="627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smtClean="0"/>
              <a:t>Beef – </a:t>
            </a:r>
            <a:r>
              <a:rPr lang="ru-RU" sz="2800" dirty="0" err="1"/>
              <a:t>фреймворк</a:t>
            </a:r>
            <a:r>
              <a:rPr lang="ru-RU" sz="2800" dirty="0"/>
              <a:t>, нацеленный на атаки </a:t>
            </a:r>
            <a:r>
              <a:rPr lang="ru-RU" sz="2800" dirty="0" smtClean="0"/>
              <a:t>на</a:t>
            </a:r>
            <a:r>
              <a:rPr lang="en-US" sz="2800" dirty="0" smtClean="0"/>
              <a:t> </a:t>
            </a:r>
            <a:r>
              <a:rPr lang="ru-RU" sz="2800" dirty="0" smtClean="0"/>
              <a:t>стороне </a:t>
            </a:r>
            <a:r>
              <a:rPr lang="ru-RU" sz="2800" dirty="0"/>
              <a:t>клиента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01" y="878541"/>
            <a:ext cx="11605627" cy="510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0475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6078071"/>
            <a:ext cx="11675035" cy="627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nmap</a:t>
            </a:r>
            <a:r>
              <a:rPr lang="en-US" altLang="ru-RU" sz="2800" dirty="0" smtClean="0"/>
              <a:t> – </a:t>
            </a:r>
            <a:r>
              <a:rPr lang="ru-RU" sz="2800" dirty="0"/>
              <a:t>классика, которая иногда может </a:t>
            </a:r>
            <a:r>
              <a:rPr lang="ru-RU" sz="2800" dirty="0" smtClean="0"/>
              <a:t>оказаться</a:t>
            </a:r>
            <a:r>
              <a:rPr lang="en-US" sz="2800" dirty="0" smtClean="0"/>
              <a:t> </a:t>
            </a:r>
            <a:r>
              <a:rPr lang="ru-RU" sz="2800" dirty="0" smtClean="0"/>
              <a:t>полезной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561" y="663388"/>
            <a:ext cx="9717136" cy="546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9721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5065058"/>
            <a:ext cx="11675035" cy="161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/>
              <a:t>Burp </a:t>
            </a:r>
            <a:r>
              <a:rPr lang="en-US" altLang="ru-RU" sz="2800" dirty="0" smtClean="0"/>
              <a:t>Suite – </a:t>
            </a:r>
            <a:r>
              <a:rPr lang="ru-RU" sz="2800" dirty="0"/>
              <a:t>данная программа является </a:t>
            </a:r>
            <a:r>
              <a:rPr lang="ru-RU" sz="2800" dirty="0" smtClean="0"/>
              <a:t>целой</a:t>
            </a:r>
            <a:r>
              <a:rPr lang="en-US" sz="2800" dirty="0" smtClean="0"/>
              <a:t> </a:t>
            </a:r>
            <a:r>
              <a:rPr lang="ru-RU" sz="2800" dirty="0" smtClean="0"/>
              <a:t>платформой </a:t>
            </a:r>
            <a:r>
              <a:rPr lang="ru-RU" sz="2800" dirty="0"/>
              <a:t>для проведения тестирования безопасности веб-приложений</a:t>
            </a:r>
            <a:r>
              <a:rPr lang="ru-RU" sz="2800" dirty="0" smtClean="0"/>
              <a:t>,</a:t>
            </a:r>
            <a:r>
              <a:rPr lang="en-US" sz="2800" dirty="0" smtClean="0"/>
              <a:t> </a:t>
            </a:r>
            <a:r>
              <a:rPr lang="ru-RU" sz="2800" dirty="0" smtClean="0"/>
              <a:t>содержит </a:t>
            </a:r>
            <a:r>
              <a:rPr lang="ru-RU" sz="2800" dirty="0"/>
              <a:t>в себе различные инструменты, взаимодействующие </a:t>
            </a:r>
            <a:r>
              <a:rPr lang="ru-RU" sz="2800" dirty="0" smtClean="0"/>
              <a:t>между</a:t>
            </a:r>
            <a:r>
              <a:rPr lang="en-US" sz="2800" dirty="0" smtClean="0"/>
              <a:t> </a:t>
            </a:r>
            <a:r>
              <a:rPr lang="ru-RU" sz="2800" dirty="0" smtClean="0"/>
              <a:t>собой</a:t>
            </a:r>
            <a:r>
              <a:rPr lang="ru-RU" sz="2800" dirty="0"/>
              <a:t>, является прокси для изменения запросов, отправляемых </a:t>
            </a:r>
            <a:r>
              <a:rPr lang="ru-RU" sz="2800" dirty="0" smtClean="0"/>
              <a:t>браузером</a:t>
            </a:r>
            <a:r>
              <a:rPr lang="en-US" sz="2800" dirty="0" smtClean="0"/>
              <a:t> </a:t>
            </a:r>
            <a:r>
              <a:rPr lang="ru-RU" sz="2800" dirty="0" smtClean="0"/>
              <a:t>веб-приложению</a:t>
            </a:r>
            <a:endParaRPr lang="ru-RU" alt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054" y="654423"/>
            <a:ext cx="6429304" cy="450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856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Tools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6042212"/>
            <a:ext cx="11675035" cy="636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/>
              <a:t>OWASP</a:t>
            </a:r>
            <a:r>
              <a:rPr lang="en-US" altLang="ru-RU" sz="2800" dirty="0"/>
              <a:t> </a:t>
            </a:r>
            <a:r>
              <a:rPr lang="en-US" altLang="ru-RU" sz="2800" dirty="0" smtClean="0"/>
              <a:t>ZAP – Open-source Web-Security </a:t>
            </a:r>
            <a:r>
              <a:rPr lang="ru-RU" altLang="ru-RU" sz="2800" dirty="0" smtClean="0"/>
              <a:t>сканер</a:t>
            </a:r>
            <a:endParaRPr lang="ru-RU" alt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290" y="654422"/>
            <a:ext cx="7087910" cy="548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5072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</a:t>
            </a: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Уязвимости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1873624"/>
            <a:ext cx="11675035" cy="3594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en-US" altLang="ru-RU" sz="2800" dirty="0" err="1" smtClean="0"/>
              <a:t>XSS</a:t>
            </a:r>
            <a:r>
              <a:rPr lang="en-US" altLang="ru-RU" sz="2800" dirty="0" smtClean="0"/>
              <a:t> - </a:t>
            </a:r>
            <a:r>
              <a:rPr lang="en-US" sz="2800" dirty="0"/>
              <a:t>Cross Site </a:t>
            </a:r>
            <a:r>
              <a:rPr lang="en-US" sz="2800" dirty="0" smtClean="0"/>
              <a:t>Scripting. </a:t>
            </a:r>
            <a:r>
              <a:rPr lang="ru-RU" sz="2800" dirty="0" smtClean="0"/>
              <a:t>Является </a:t>
            </a:r>
            <a:r>
              <a:rPr lang="ru-RU" sz="2800" dirty="0"/>
              <a:t>атакой инъекционного типа, в </a:t>
            </a:r>
            <a:r>
              <a:rPr lang="ru-RU" sz="2800" dirty="0" smtClean="0"/>
              <a:t>которой зловредный скрипт внедряется </a:t>
            </a:r>
            <a:r>
              <a:rPr lang="ru-RU" sz="2800" dirty="0"/>
              <a:t>в код какого-либо </a:t>
            </a:r>
            <a:r>
              <a:rPr lang="ru-RU" sz="2800" dirty="0" smtClean="0"/>
              <a:t>сайта</a:t>
            </a:r>
          </a:p>
          <a:p>
            <a:pPr algn="l"/>
            <a:endParaRPr lang="ru-RU" altLang="ru-RU" sz="2800" dirty="0"/>
          </a:p>
          <a:p>
            <a:pPr algn="l"/>
            <a:r>
              <a:rPr lang="en-US" altLang="ru-RU" sz="2800" dirty="0" smtClean="0"/>
              <a:t>SQL injection - </a:t>
            </a:r>
            <a:r>
              <a:rPr lang="ru-RU" sz="2800" dirty="0"/>
              <a:t>внедрение </a:t>
            </a:r>
            <a:r>
              <a:rPr lang="ru-RU" sz="2800" dirty="0" err="1"/>
              <a:t>SQL</a:t>
            </a:r>
            <a:r>
              <a:rPr lang="ru-RU" sz="2800" dirty="0"/>
              <a:t> запроса в </a:t>
            </a:r>
            <a:r>
              <a:rPr lang="ru-RU" sz="2800" dirty="0" err="1"/>
              <a:t>вэб</a:t>
            </a:r>
            <a:r>
              <a:rPr lang="ru-RU" sz="2800" dirty="0"/>
              <a:t>-приложение </a:t>
            </a:r>
            <a:r>
              <a:rPr lang="ru-RU" sz="2800" dirty="0" smtClean="0"/>
              <a:t>используя</a:t>
            </a:r>
            <a:r>
              <a:rPr lang="en-US" sz="2800" dirty="0" smtClean="0"/>
              <a:t> </a:t>
            </a:r>
            <a:r>
              <a:rPr lang="ru-RU" sz="2800" dirty="0" smtClean="0"/>
              <a:t>различные </a:t>
            </a:r>
            <a:r>
              <a:rPr lang="ru-RU" sz="2800" dirty="0"/>
              <a:t>способы ввода, например, используя параметры, передаваемые </a:t>
            </a:r>
            <a:r>
              <a:rPr lang="ru-RU" sz="2800" dirty="0" err="1" smtClean="0"/>
              <a:t>POST</a:t>
            </a:r>
            <a:r>
              <a:rPr lang="en-US" sz="2800" dirty="0" smtClean="0"/>
              <a:t> </a:t>
            </a:r>
            <a:r>
              <a:rPr lang="ru-RU" sz="2800" dirty="0" smtClean="0"/>
              <a:t>или </a:t>
            </a:r>
            <a:r>
              <a:rPr lang="ru-RU" sz="2800" dirty="0" err="1"/>
              <a:t>GET</a:t>
            </a:r>
            <a:r>
              <a:rPr lang="ru-RU" sz="2800" dirty="0"/>
              <a:t> запросами, механизмом поиска, который обращается </a:t>
            </a:r>
            <a:r>
              <a:rPr lang="ru-RU" sz="2800" dirty="0" smtClean="0"/>
              <a:t>непосредственно</a:t>
            </a:r>
            <a:r>
              <a:rPr lang="en-US" sz="2800" dirty="0" smtClean="0"/>
              <a:t> </a:t>
            </a:r>
            <a:r>
              <a:rPr lang="ru-RU" sz="2800" dirty="0" smtClean="0"/>
              <a:t>к </a:t>
            </a:r>
            <a:r>
              <a:rPr lang="ru-RU" sz="2800" dirty="0"/>
              <a:t>базе данных и т. д.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42452729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</a:t>
            </a:r>
            <a:r>
              <a:rPr lang="en-US" altLang="ru-RU" sz="3600" dirty="0" err="1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XSS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2366682"/>
            <a:ext cx="11675035" cy="3101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sz="2800" dirty="0" smtClean="0"/>
              <a:t>Активные </a:t>
            </a:r>
            <a:r>
              <a:rPr lang="en-US" altLang="ru-RU" sz="2800" dirty="0" err="1" smtClean="0"/>
              <a:t>XSS</a:t>
            </a:r>
            <a:endParaRPr lang="en-US" altLang="ru-RU" sz="2800" dirty="0" smtClean="0"/>
          </a:p>
          <a:p>
            <a:pPr algn="l"/>
            <a:endParaRPr lang="en-US" altLang="ru-RU" sz="2800" dirty="0"/>
          </a:p>
          <a:p>
            <a:pPr algn="l"/>
            <a:r>
              <a:rPr lang="ru-RU" altLang="ru-RU" sz="2800" dirty="0" smtClean="0"/>
              <a:t>Пассивные </a:t>
            </a:r>
            <a:r>
              <a:rPr lang="en-US" altLang="ru-RU" sz="2800" dirty="0" err="1" smtClean="0"/>
              <a:t>XSS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3140348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73741" y="1075760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361. Несанкционированное вмешательство в работу электронно-вычислительных машин (компьютеров), автоматизированных систем, компьютерных сетей или сетей </a:t>
            </a:r>
            <a:r>
              <a:rPr lang="ru-RU" altLang="ru-RU" dirty="0" smtClean="0"/>
              <a:t>электросвязи.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шестисот до тысячи необлагаемых минимумов доходов граждан или ограничением свободы на срок от двух до </a:t>
            </a:r>
            <a:r>
              <a:rPr lang="ru-RU" altLang="ru-RU" sz="2800" dirty="0" smtClean="0"/>
              <a:t>шести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245094516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en-US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Web Security. </a:t>
            </a:r>
            <a:r>
              <a:rPr lang="en-US" altLang="ru-RU" sz="3600" dirty="0" err="1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SQLinjection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304800" y="2366682"/>
            <a:ext cx="11675035" cy="3101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sz="2800" dirty="0" err="1"/>
              <a:t>SQL</a:t>
            </a:r>
            <a:r>
              <a:rPr lang="ru-RU" sz="2800" dirty="0"/>
              <a:t> </a:t>
            </a:r>
            <a:r>
              <a:rPr lang="ru-RU" sz="2800" dirty="0" err="1"/>
              <a:t>Injection</a:t>
            </a:r>
            <a:r>
              <a:rPr lang="ru-RU" sz="2800" dirty="0"/>
              <a:t> в строковом </a:t>
            </a:r>
            <a:r>
              <a:rPr lang="ru-RU" sz="2800" dirty="0" smtClean="0"/>
              <a:t>параметре</a:t>
            </a:r>
            <a:endParaRPr lang="en-US" sz="2800" dirty="0" smtClean="0"/>
          </a:p>
          <a:p>
            <a:pPr algn="l"/>
            <a:endParaRPr lang="en-US" sz="2800" dirty="0"/>
          </a:p>
          <a:p>
            <a:pPr algn="l"/>
            <a:r>
              <a:rPr lang="ru-RU" sz="2800" dirty="0" err="1" smtClean="0"/>
              <a:t>SQL</a:t>
            </a:r>
            <a:r>
              <a:rPr lang="ru-RU" sz="2800" dirty="0" smtClean="0"/>
              <a:t> </a:t>
            </a:r>
            <a:r>
              <a:rPr lang="ru-RU" sz="2800" dirty="0" err="1"/>
              <a:t>Injection</a:t>
            </a:r>
            <a:r>
              <a:rPr lang="ru-RU" sz="2800" dirty="0"/>
              <a:t> в числовом параметре</a:t>
            </a:r>
            <a:endParaRPr lang="ru-RU" altLang="ru-RU" sz="2800" dirty="0"/>
          </a:p>
        </p:txBody>
      </p:sp>
    </p:spTree>
    <p:extLst>
      <p:ext uri="{BB962C8B-B14F-4D97-AF65-F5344CB8AC3E}">
        <p14:creationId xmlns:p14="http://schemas.microsoft.com/office/powerpoint/2010/main" val="1579581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73741" y="1075766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361-1. Создание с целью использования, распространения или сбыта вредных программных или технических средств, а также их распространение или сбыт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пятисот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пяти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377818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73741" y="1075764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361-2. Несанкционированные сбыт или распространение информации с ограниченным доступом, которая сохраняется в электронно-вычислительных машинах (компьютерах), автоматизированных системах, компьютерных сетях или на носителях такой информации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пятисот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пяти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764048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73741" y="1075764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362. Несанкционированные действия с информацией, обрабатывается в электронно-вычислительных машинах (компьютерах), автоматизированных системах, компьютерных сетях или сохраняется на носителях такой информации, совершенные лицом, имеет право доступа к ней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шестисот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шести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3675891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863600" y="83296"/>
            <a:ext cx="10360212" cy="79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ctr" eaLnBrk="1">
              <a:lnSpc>
                <a:spcPct val="93000"/>
              </a:lnSpc>
              <a:buClrTx/>
              <a:buFontTx/>
              <a:buNone/>
            </a:pPr>
            <a:r>
              <a:rPr lang="ru-RU" altLang="ru-RU" sz="3600" dirty="0" smtClean="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</a:rPr>
              <a:t>Законодательство Украины в сфере ИБ</a:t>
            </a:r>
            <a:endParaRPr lang="en-US" altLang="ru-RU" sz="36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  <a:p>
            <a:pPr eaLnBrk="1">
              <a:lnSpc>
                <a:spcPct val="93000"/>
              </a:lnSpc>
              <a:buClrTx/>
              <a:buFontTx/>
              <a:buNone/>
            </a:pPr>
            <a:endParaRPr lang="ru-RU" altLang="ru-RU" sz="2200" dirty="0">
              <a:solidFill>
                <a:srgbClr val="FFFFFF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73741" y="1075764"/>
            <a:ext cx="11116235" cy="393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defPPr>
              <a:defRPr lang="en-US"/>
            </a:defPPr>
            <a:lvl1pPr algn="ctr">
              <a:lnSpc>
                <a:spcPct val="93000"/>
              </a:lnSpc>
              <a:buClrTx/>
              <a:buSzPct val="100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600">
                <a:solidFill>
                  <a:srgbClr val="FFFFFF"/>
                </a:solidFill>
                <a:latin typeface="+mj-lt"/>
                <a:ea typeface="Microsoft YaHei" panose="020B0503020204020204" pitchFamily="34" charset="-122"/>
                <a:cs typeface="Lucida Sans Unicode" panose="020B0602030504020204" pitchFamily="34" charset="0"/>
              </a:defRPr>
            </a:lvl1pPr>
            <a:lvl2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>
              <a:lnSpc>
                <a:spcPct val="95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defTabSz="449263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E6E6E6"/>
                </a:solidFill>
                <a:latin typeface="Times New Roman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l"/>
            <a:r>
              <a:rPr lang="ru-RU" altLang="ru-RU" dirty="0"/>
              <a:t>Статья 363. Нарушение правил эксплуатации электронно-вычислительных машин (компьютеров), автоматизированных систем, компьютерных сетей или сетей электросвязи или порядка или правил защиты информации, которая в них обрабатывается</a:t>
            </a:r>
          </a:p>
          <a:p>
            <a:pPr algn="l"/>
            <a:endParaRPr lang="ru-RU" altLang="ru-RU" dirty="0"/>
          </a:p>
          <a:p>
            <a:pPr algn="l"/>
            <a:r>
              <a:rPr lang="ru-RU" altLang="ru-RU" sz="2800" dirty="0"/>
              <a:t>от </a:t>
            </a:r>
            <a:r>
              <a:rPr lang="ru-RU" altLang="ru-RU" sz="2800" dirty="0" smtClean="0"/>
              <a:t>пятисот </a:t>
            </a:r>
            <a:r>
              <a:rPr lang="ru-RU" altLang="ru-RU" sz="2800" dirty="0"/>
              <a:t>до тысячи необлагаемых минимумов доходов граждан или ограничением свободы на срок </a:t>
            </a:r>
            <a:r>
              <a:rPr lang="ru-RU" altLang="ru-RU" sz="2800" dirty="0" smtClean="0"/>
              <a:t>до трех </a:t>
            </a:r>
            <a:r>
              <a:rPr lang="ru-RU" altLang="ru-RU" sz="2800" dirty="0"/>
              <a:t>лет</a:t>
            </a:r>
          </a:p>
        </p:txBody>
      </p:sp>
    </p:spTree>
    <p:extLst>
      <p:ext uri="{BB962C8B-B14F-4D97-AF65-F5344CB8AC3E}">
        <p14:creationId xmlns:p14="http://schemas.microsoft.com/office/powerpoint/2010/main" val="19733188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TM03457452[[fn=Небесная]]</Template>
  <TotalTime>3091</TotalTime>
  <Words>1381</Words>
  <Application>Microsoft Office PowerPoint</Application>
  <PresentationFormat>Широкоэкранный</PresentationFormat>
  <Paragraphs>177</Paragraphs>
  <Slides>50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50</vt:i4>
      </vt:variant>
    </vt:vector>
  </HeadingPairs>
  <TitlesOfParts>
    <vt:vector size="56" baseType="lpstr">
      <vt:lpstr>Microsoft YaHei</vt:lpstr>
      <vt:lpstr>Arial</vt:lpstr>
      <vt:lpstr>Calibri</vt:lpstr>
      <vt:lpstr>Calibri Light</vt:lpstr>
      <vt:lpstr>Lucida Sans Unicode</vt:lpstr>
      <vt:lpstr>Небеса</vt:lpstr>
      <vt:lpstr>Security Testing penetration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Testing penetration</dc:title>
  <dc:creator>Учетная запись Майкрософт</dc:creator>
  <cp:lastModifiedBy>Учетная запись Майкрософт</cp:lastModifiedBy>
  <cp:revision>31</cp:revision>
  <dcterms:created xsi:type="dcterms:W3CDTF">2016-08-17T15:24:19Z</dcterms:created>
  <dcterms:modified xsi:type="dcterms:W3CDTF">2016-08-20T06:50:16Z</dcterms:modified>
</cp:coreProperties>
</file>